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2"/>
  </p:notesMasterIdLst>
  <p:sldIdLst>
    <p:sldId id="256" r:id="rId2"/>
    <p:sldId id="300" r:id="rId3"/>
    <p:sldId id="298" r:id="rId4"/>
    <p:sldId id="301" r:id="rId5"/>
    <p:sldId id="302" r:id="rId6"/>
    <p:sldId id="299" r:id="rId7"/>
    <p:sldId id="304" r:id="rId8"/>
    <p:sldId id="305" r:id="rId9"/>
    <p:sldId id="306" r:id="rId10"/>
    <p:sldId id="287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571" autoAdjust="0"/>
  </p:normalViewPr>
  <p:slideViewPr>
    <p:cSldViewPr snapToGrid="0" snapToObjects="1">
      <p:cViewPr>
        <p:scale>
          <a:sx n="75" d="100"/>
          <a:sy n="75" d="100"/>
        </p:scale>
        <p:origin x="-1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15C0582-E41A-D24D-97A6-11E9E79EF53A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7C534DD-5D93-AC42-B93F-1AFE5E587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6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 comm strategy</a:t>
            </a:r>
          </a:p>
          <a:p>
            <a:r>
              <a:rPr lang="en-US" dirty="0" smtClean="0"/>
              <a:t>Television, radio, theatre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Long-running</a:t>
            </a:r>
            <a:r>
              <a:rPr lang="en-US" baseline="0" dirty="0" smtClean="0"/>
              <a:t> e-e</a:t>
            </a:r>
          </a:p>
          <a:p>
            <a:r>
              <a:rPr lang="en-US" baseline="0" dirty="0" smtClean="0"/>
              <a:t>501 episodes</a:t>
            </a:r>
            <a:endParaRPr lang="en-US" dirty="0" smtClean="0"/>
          </a:p>
          <a:p>
            <a:r>
              <a:rPr lang="en-US" dirty="0" smtClean="0"/>
              <a:t>13 behavior objectives</a:t>
            </a:r>
            <a:r>
              <a:rPr lang="en-US" baseline="0" dirty="0" smtClean="0"/>
              <a:t> from UNICEF Facts for Life</a:t>
            </a:r>
          </a:p>
          <a:p>
            <a:r>
              <a:rPr lang="en-US" baseline="0" dirty="0" smtClean="0"/>
              <a:t>“Because that’s what life is”</a:t>
            </a:r>
          </a:p>
          <a:p>
            <a:r>
              <a:rPr lang="en-US" baseline="0" dirty="0" smtClean="0"/>
              <a:t>Primary audience women and their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1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NORMS? – beliefs about the prevalence of behavior, what you think other people do</a:t>
            </a:r>
          </a:p>
          <a:p>
            <a:r>
              <a:rPr lang="en-US" baseline="0" dirty="0" smtClean="0"/>
              <a:t>Health challenges in India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0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Exposed vs</a:t>
            </a:r>
            <a:r>
              <a:rPr lang="en-US" baseline="0" dirty="0" smtClean="0"/>
              <a:t> unexposed</a:t>
            </a:r>
          </a:p>
          <a:p>
            <a:r>
              <a:rPr lang="en-US" baseline="0" dirty="0" smtClean="0"/>
              <a:t>High levels of exposure, message, and story recall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2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 model – direct</a:t>
            </a:r>
            <a:r>
              <a:rPr lang="en-US" baseline="0" dirty="0" smtClean="0"/>
              <a:t>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50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50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5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measure norms?</a:t>
            </a:r>
          </a:p>
          <a:p>
            <a:r>
              <a:rPr lang="en-US" dirty="0" smtClean="0"/>
              <a:t>Do you need norms to change behaviors or behaviors</a:t>
            </a:r>
            <a:r>
              <a:rPr lang="en-US" baseline="0" dirty="0" smtClean="0"/>
              <a:t> to change norms?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89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C534DD-5D93-AC42-B93F-1AFE5E58719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8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F53C40-9FBC-0240-9C0F-967E4B32D907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ED9500-E3A1-4049-BA74-7342CC36E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9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43302-16DD-E749-B48F-747292A779AE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D024CE-4325-0047-8934-6A0A96C7D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9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229F1C-1072-8345-9513-CD515AAF9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70E7C1-314E-994F-9E4F-A1D25CFC3C3B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6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E69C3-E2E3-884A-9B87-646BCED26682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5BC46E-CA89-9B4C-BFE0-85475A35B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12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DC64A8-E033-8342-81BB-BC401D5AD3BC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786C8E-1CF5-E94A-9FE7-75589558E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66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73830C-C677-7842-A02B-6AE4F8056722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55D18D-B7EA-614B-9571-4056836EEB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0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23FD54-0B4B-3C47-8C02-A996FF15BCFA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31CF6D-B4F6-EB44-B014-0454C3184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4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FCC5A9-A5A2-5647-942B-99ADE2A8F5E5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E9D468-E58F-1F4D-9307-DE40E6AEC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4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FC205A-71A2-2645-B4C2-2D46744ECDB7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9A9E22-422F-8347-8480-D825A5F6EC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8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E5CFD4-8C56-7847-A5A8-0F08865F35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5A63D-8885-7940-B540-2E78B3CA6B27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04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755ECC-D9EF-B240-92AC-5D614A279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77406-3529-DF40-B99E-D169047691A8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5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 dirty="0"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0D96CB64-A4C9-5A40-90F6-6B19851038CD}" type="datetime1">
              <a:rPr lang="en-US"/>
              <a:pPr>
                <a:defRPr/>
              </a:pPr>
              <a:t>3/11/14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354DA691-9BBC-8C43-9BE5-44D994FD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267" y="2870201"/>
            <a:ext cx="3699934" cy="25992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cap="none" dirty="0" smtClean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000" cap="none" dirty="0" smtClean="0">
                <a:latin typeface="Georgia" charset="0"/>
                <a:ea typeface="ＭＳ Ｐゴシック" charset="0"/>
                <a:cs typeface="ＭＳ Ｐゴシック" charset="0"/>
              </a:rPr>
              <a:t>Amy Henderson Riley</a:t>
            </a:r>
            <a:endParaRPr lang="en-US" sz="2000" cap="none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cap="none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  <a:t>Doctoral Student</a:t>
            </a:r>
            <a:b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  <a:t>Drexel School of Public Health </a:t>
            </a:r>
            <a:b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  <a:t>Department of Community Health and Prevention March 13, 2014</a:t>
            </a:r>
            <a:endParaRPr lang="en-US" cap="none" dirty="0"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latin typeface="Georgia" charset="0"/>
                <a:ea typeface="ＭＳ Ｐゴシック" charset="0"/>
                <a:cs typeface="ＭＳ Ｐゴシック" charset="0"/>
              </a:rPr>
              <a:t>Entertainment-Education </a:t>
            </a:r>
            <a:r>
              <a:rPr lang="en-US" sz="3800" dirty="0">
                <a:latin typeface="Georgia" charset="0"/>
                <a:ea typeface="ＭＳ Ｐゴシック" charset="0"/>
                <a:cs typeface="ＭＳ Ｐゴシック" charset="0"/>
              </a:rPr>
              <a:t>as a</a:t>
            </a:r>
            <a:br>
              <a:rPr lang="en-US" sz="3800" dirty="0">
                <a:latin typeface="Georgia" charset="0"/>
                <a:ea typeface="ＭＳ Ｐゴシック" charset="0"/>
                <a:cs typeface="ＭＳ Ｐゴシック" charset="0"/>
              </a:rPr>
            </a:br>
            <a:r>
              <a:rPr lang="en-US" sz="3800" dirty="0" smtClean="0">
                <a:latin typeface="Georgia" charset="0"/>
                <a:ea typeface="ＭＳ Ｐゴシック" charset="0"/>
                <a:cs typeface="ＭＳ Ｐゴシック" charset="0"/>
              </a:rPr>
              <a:t>Change </a:t>
            </a:r>
            <a:r>
              <a:rPr lang="en-US" sz="3800" dirty="0">
                <a:latin typeface="Georgia" charset="0"/>
                <a:ea typeface="ＭＳ Ｐゴシック" charset="0"/>
                <a:cs typeface="ＭＳ Ｐゴシック" charset="0"/>
              </a:rPr>
              <a:t>Agent for Gender Norms and Health Practices</a:t>
            </a:r>
          </a:p>
        </p:txBody>
      </p:sp>
      <p:pic>
        <p:nvPicPr>
          <p:cNvPr id="10" name="Picture 43" descr="Slid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0200"/>
            <a:ext cx="3629353" cy="284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400" dirty="0" smtClean="0"/>
              <a:t>Rogers, E., &amp; </a:t>
            </a:r>
            <a:r>
              <a:rPr lang="en-US" sz="1400" dirty="0" smtClean="0"/>
              <a:t>Singhal</a:t>
            </a:r>
            <a:r>
              <a:rPr lang="en-US" sz="1400" dirty="0" smtClean="0"/>
              <a:t>, </a:t>
            </a:r>
            <a:r>
              <a:rPr lang="en-US" sz="1400" dirty="0"/>
              <a:t>A</a:t>
            </a:r>
            <a:r>
              <a:rPr lang="en-US" sz="1400" dirty="0" smtClean="0"/>
              <a:t>. (1999). </a:t>
            </a:r>
            <a:r>
              <a:rPr lang="en-US" sz="1400" i="1" dirty="0"/>
              <a:t>Entertainment-education: A Community Strategy for Social Change</a:t>
            </a:r>
            <a:r>
              <a:rPr lang="en-US" sz="1400" dirty="0"/>
              <a:t>. </a:t>
            </a:r>
            <a:r>
              <a:rPr lang="en-US" sz="1400" dirty="0" smtClean="0"/>
              <a:t>	Mahwah</a:t>
            </a:r>
            <a:r>
              <a:rPr lang="en-US" sz="1400" dirty="0"/>
              <a:t>, </a:t>
            </a:r>
            <a:r>
              <a:rPr lang="en-US" sz="1400" dirty="0" smtClean="0"/>
              <a:t>NJ:Erlbaum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Sood</a:t>
            </a:r>
            <a:r>
              <a:rPr lang="en-US" sz="1400" dirty="0"/>
              <a:t>, S., </a:t>
            </a:r>
            <a:r>
              <a:rPr lang="en-US" sz="1400" dirty="0"/>
              <a:t>Mazumdar</a:t>
            </a:r>
            <a:r>
              <a:rPr lang="en-US" sz="1400" dirty="0"/>
              <a:t>, P.D., </a:t>
            </a:r>
            <a:r>
              <a:rPr lang="en-US" sz="1400" dirty="0"/>
              <a:t>Chowdary</a:t>
            </a:r>
            <a:r>
              <a:rPr lang="en-US" sz="1400" dirty="0"/>
              <a:t>, N., Riley, A.H., &amp; </a:t>
            </a:r>
            <a:r>
              <a:rPr lang="en-US" sz="1400" dirty="0"/>
              <a:t>Malhotra</a:t>
            </a:r>
            <a:r>
              <a:rPr lang="en-US" sz="1400" dirty="0"/>
              <a:t>, A. (2013). </a:t>
            </a:r>
            <a:r>
              <a:rPr lang="en-US" sz="1400" i="1" dirty="0"/>
              <a:t>From awareness</a:t>
            </a:r>
            <a:r>
              <a:rPr lang="en-US" sz="1400" i="1" dirty="0" smtClean="0"/>
              <a:t>-	generation </a:t>
            </a:r>
            <a:r>
              <a:rPr lang="en-US" sz="1400" i="1" dirty="0"/>
              <a:t>to changing norms: Implications for entertainment-education.</a:t>
            </a:r>
            <a:r>
              <a:rPr lang="en-US" sz="1400" dirty="0"/>
              <a:t> [Manuscript </a:t>
            </a:r>
            <a:r>
              <a:rPr lang="en-US" sz="1400" dirty="0" smtClean="0"/>
              <a:t>	submitted </a:t>
            </a:r>
            <a:r>
              <a:rPr lang="en-US" sz="1400" dirty="0"/>
              <a:t>for publication.]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</a:p>
        </p:txBody>
      </p:sp>
      <p:pic>
        <p:nvPicPr>
          <p:cNvPr id="8" name="Picture 41" descr="Unicef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200" y="0"/>
            <a:ext cx="3705225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Unicef_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" y="3979334"/>
            <a:ext cx="3419856" cy="166983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 descr="E:\Bharti\KMS\Logo jpeg\communicat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234" y="3979334"/>
            <a:ext cx="3416300" cy="166983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27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entertainment-education?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process of designing and implementing a media message to both entertain and educate to increase audience members' knowledge about an educational issue, create favorable attitudes, and change overt </a:t>
            </a:r>
            <a:r>
              <a:rPr lang="en-US" dirty="0" smtClean="0"/>
              <a:t>behavior” – (Rogers &amp; </a:t>
            </a:r>
            <a:r>
              <a:rPr lang="en-US" dirty="0" smtClean="0"/>
              <a:t>Singhal</a:t>
            </a:r>
            <a:r>
              <a:rPr lang="en-US" dirty="0" smtClean="0"/>
              <a:t>, 1999)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67" y="3760728"/>
            <a:ext cx="2997200" cy="23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Kyunki</a:t>
            </a:r>
            <a:r>
              <a:rPr lang="en-US" i="1" dirty="0" smtClean="0"/>
              <a:t>…</a:t>
            </a:r>
            <a:r>
              <a:rPr lang="en-US" i="1" dirty="0" smtClean="0"/>
              <a:t>Jeena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64874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097" name="Picture 1" descr="Description: DSC_02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60" y="1880128"/>
            <a:ext cx="6384689" cy="41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8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Women’s Health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Girls education</a:t>
            </a:r>
          </a:p>
          <a:p>
            <a:r>
              <a:rPr lang="en-US" dirty="0" smtClean="0"/>
              <a:t>Domestic violence</a:t>
            </a:r>
          </a:p>
          <a:p>
            <a:r>
              <a:rPr lang="en-US" dirty="0" smtClean="0"/>
              <a:t>Women in elected positions</a:t>
            </a:r>
          </a:p>
          <a:p>
            <a:r>
              <a:rPr lang="en-US" dirty="0" smtClean="0"/>
              <a:t>Timing births</a:t>
            </a:r>
          </a:p>
          <a:p>
            <a:r>
              <a:rPr lang="en-US" dirty="0" smtClean="0"/>
              <a:t>Breastfeeding</a:t>
            </a:r>
          </a:p>
          <a:p>
            <a:r>
              <a:rPr lang="en-US" dirty="0" smtClean="0"/>
              <a:t>Births with a skilled </a:t>
            </a:r>
          </a:p>
          <a:p>
            <a:pPr marL="0" indent="0">
              <a:buNone/>
            </a:pPr>
            <a:r>
              <a:rPr lang="en-US" dirty="0" smtClean="0"/>
              <a:t>attendant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3" y="3301999"/>
            <a:ext cx="3894667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7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works!</a:t>
            </a:r>
          </a:p>
          <a:p>
            <a:r>
              <a:rPr lang="en-US" dirty="0" smtClean="0"/>
              <a:t>But how?</a:t>
            </a:r>
          </a:p>
          <a:p>
            <a:r>
              <a:rPr lang="en-US" dirty="0" smtClean="0"/>
              <a:t>Narrative structure – characters as role models</a:t>
            </a:r>
          </a:p>
          <a:p>
            <a:r>
              <a:rPr lang="en-US" dirty="0" smtClean="0"/>
              <a:t>Role of social norms?</a:t>
            </a:r>
          </a:p>
          <a:p>
            <a:endParaRPr lang="en-US" dirty="0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3482848"/>
            <a:ext cx="1778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Model – Direct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5987" y="3074247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Exposure to </a:t>
            </a:r>
            <a:r>
              <a:rPr lang="en-US" dirty="0" smtClean="0"/>
              <a:t>Kyunki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(Independent Variable)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47886" y="3076280"/>
            <a:ext cx="1933448" cy="12222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800" dirty="0" smtClean="0"/>
              <a:t>Behavior change (Dependent variable)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2267" y="3720253"/>
            <a:ext cx="1509099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8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model - Indirect effects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5987" y="3074247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Exposure to </a:t>
            </a:r>
            <a:r>
              <a:rPr lang="en-US" dirty="0" smtClean="0"/>
              <a:t>Kyunki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(Independent Variable)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47886" y="3076280"/>
            <a:ext cx="1933448" cy="12222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800" dirty="0" smtClean="0"/>
              <a:t>Behavior change (Dependent variable)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2267" y="3720253"/>
            <a:ext cx="1509099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83187" y="4671060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Knowledge, awareness</a:t>
            </a:r>
          </a:p>
          <a:p>
            <a:r>
              <a:rPr lang="en-US" dirty="0" smtClean="0"/>
              <a:t>(Mediating Variables)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79320" y="4384464"/>
            <a:ext cx="1173480" cy="111886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69467" y="4384464"/>
            <a:ext cx="1088813" cy="91058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42267" y="1589193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Age, religion, geography</a:t>
            </a:r>
          </a:p>
          <a:p>
            <a:r>
              <a:rPr lang="en-US" dirty="0" smtClean="0"/>
              <a:t>(Confounding Variables)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46680" y="1862667"/>
            <a:ext cx="1095588" cy="12115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28547" y="1862667"/>
            <a:ext cx="689186" cy="12115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7281334" y="3612727"/>
            <a:ext cx="872067" cy="685800"/>
          </a:xfrm>
          <a:prstGeom prst="bentConnector3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7588019" y="4384464"/>
            <a:ext cx="1130764" cy="725593"/>
          </a:xfrm>
          <a:prstGeom prst="rect">
            <a:avLst/>
          </a:prstGeom>
          <a:solidFill>
            <a:schemeClr val="accent5"/>
          </a:solidFill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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0"/>
              <a:buChar char="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0"/>
              <a:buChar char="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0"/>
              <a:buNone/>
            </a:pPr>
            <a:r>
              <a:rPr lang="en-US" sz="1800" dirty="0" smtClean="0"/>
              <a:t>Norms?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615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model – Norms?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5987" y="3074247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Exposure to </a:t>
            </a:r>
            <a:r>
              <a:rPr lang="en-US" dirty="0" smtClean="0"/>
              <a:t>Kyunki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(Independent Variable)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5347886" y="3076280"/>
            <a:ext cx="1933448" cy="122224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1800" dirty="0" smtClean="0"/>
              <a:t>Behavior change (Dependent variable)</a:t>
            </a:r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742267" y="3720253"/>
            <a:ext cx="1509099" cy="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83187" y="4671060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Knowledge, awareness</a:t>
            </a:r>
          </a:p>
          <a:p>
            <a:r>
              <a:rPr lang="en-US" dirty="0" smtClean="0"/>
              <a:t>(Mediating Variables)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179320" y="4384464"/>
            <a:ext cx="1173480" cy="1118869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627139" y="5503333"/>
            <a:ext cx="909128" cy="39200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42267" y="1589193"/>
            <a:ext cx="1986280" cy="12242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Age, religion, geography</a:t>
            </a:r>
          </a:p>
          <a:p>
            <a:r>
              <a:rPr lang="en-US" dirty="0" smtClean="0"/>
              <a:t>(Confounding Variables)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46680" y="1862667"/>
            <a:ext cx="1095588" cy="12115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28547" y="1862667"/>
            <a:ext cx="689186" cy="121158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6"/>
          <p:cNvSpPr txBox="1">
            <a:spLocks/>
          </p:cNvSpPr>
          <p:nvPr/>
        </p:nvSpPr>
        <p:spPr bwMode="auto">
          <a:xfrm>
            <a:off x="6206450" y="4747260"/>
            <a:ext cx="1130764" cy="725593"/>
          </a:xfrm>
          <a:prstGeom prst="rect">
            <a:avLst/>
          </a:prstGeom>
          <a:solidFill>
            <a:schemeClr val="accent5"/>
          </a:solidFill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0"/>
              <a:buChar char=""/>
              <a:defRPr sz="27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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charset="0"/>
              <a:buChar char="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charset="0"/>
              <a:buChar char="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0"/>
              <a:buNone/>
            </a:pPr>
            <a:r>
              <a:rPr lang="en-US" sz="1800" dirty="0" smtClean="0"/>
              <a:t>Norms?</a:t>
            </a:r>
            <a:endParaRPr lang="en-US" sz="1800" dirty="0"/>
          </a:p>
        </p:txBody>
      </p:sp>
      <p:cxnSp>
        <p:nvCxnSpPr>
          <p:cNvPr id="15" name="Straight Connector 14"/>
          <p:cNvCxnSpPr>
            <a:endCxn id="24" idx="0"/>
          </p:cNvCxnSpPr>
          <p:nvPr/>
        </p:nvCxnSpPr>
        <p:spPr>
          <a:xfrm>
            <a:off x="6766944" y="4384464"/>
            <a:ext cx="4888" cy="362796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08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and </a:t>
            </a:r>
            <a:r>
              <a:rPr lang="en-US" dirty="0" smtClean="0"/>
              <a:t>Kyunki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Measurement tools?</a:t>
            </a:r>
          </a:p>
          <a:p>
            <a:r>
              <a:rPr lang="en-US" dirty="0" smtClean="0"/>
              <a:t>Implications for future entertainment-education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9733" y="3420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yunk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7" y="2837179"/>
            <a:ext cx="4140200" cy="277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1281</TotalTime>
  <Words>344</Words>
  <Application>Microsoft Macintosh PowerPoint</Application>
  <PresentationFormat>On-screen Show (4:3)</PresentationFormat>
  <Paragraphs>81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Entertainment-Education as a Change Agent for Gender Norms and Health Practices</vt:lpstr>
      <vt:lpstr>What is entertainment-education? </vt:lpstr>
      <vt:lpstr>What is Kyunki…Jeena?</vt:lpstr>
      <vt:lpstr>Gender and Women’s Health Objectives</vt:lpstr>
      <vt:lpstr>Results</vt:lpstr>
      <vt:lpstr>Conceptual Model – Direct Effects</vt:lpstr>
      <vt:lpstr>Knowledge model - Indirect effects</vt:lpstr>
      <vt:lpstr>Future model – Norms?</vt:lpstr>
      <vt:lpstr>Norms and Kyunki</vt:lpstr>
      <vt:lpstr>References and 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Home-Based Interventions</dc:title>
  <dc:creator>Deb</dc:creator>
  <cp:lastModifiedBy>PBHL 673</cp:lastModifiedBy>
  <cp:revision>137</cp:revision>
  <dcterms:created xsi:type="dcterms:W3CDTF">2010-02-11T20:43:55Z</dcterms:created>
  <dcterms:modified xsi:type="dcterms:W3CDTF">2014-03-11T16:14:29Z</dcterms:modified>
</cp:coreProperties>
</file>